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331" r:id="rId5"/>
    <p:sldId id="348" r:id="rId6"/>
    <p:sldId id="343" r:id="rId7"/>
    <p:sldId id="351" r:id="rId8"/>
    <p:sldId id="355" r:id="rId9"/>
    <p:sldId id="352" r:id="rId10"/>
    <p:sldId id="356" r:id="rId11"/>
    <p:sldId id="357" r:id="rId12"/>
    <p:sldId id="358" r:id="rId13"/>
    <p:sldId id="359" r:id="rId14"/>
    <p:sldId id="335" r:id="rId15"/>
    <p:sldId id="360" r:id="rId16"/>
    <p:sldId id="336" r:id="rId17"/>
    <p:sldId id="354" r:id="rId18"/>
    <p:sldId id="349" r:id="rId19"/>
    <p:sldId id="350" r:id="rId20"/>
    <p:sldId id="347" r:id="rId21"/>
    <p:sldId id="268" r:id="rId2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 varScale="1">
        <p:scale>
          <a:sx n="100" d="100"/>
          <a:sy n="100" d="100"/>
        </p:scale>
        <p:origin x="96" y="360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A16434A-D895-430C-AAE3-010E58B4A5D3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62CE42E9-9779-4EB1-A4E7-DC2A33AE97F9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46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137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50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57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33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9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5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322768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8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25447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2905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900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63653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Relationship Id="rId4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3060232" y="4149080"/>
            <a:ext cx="2952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2024.  6.  10.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7814" y="5325816"/>
            <a:ext cx="8048120" cy="1177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/>
                <a:ea typeface="HY헤드라인M"/>
              </a:rPr>
              <a:t>충북대학교 산업인공지능학과</a:t>
            </a:r>
            <a:endParaRPr lang="ko-KR" altLang="en-US" sz="2400" ker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/>
              <a:ea typeface="HY헤드라인M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/>
                <a:ea typeface="HY헤드라인M"/>
              </a:rPr>
              <a:t>[1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/>
                <a:ea typeface="HY헤드라인M"/>
              </a:rPr>
              <a:t>조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/>
                <a:ea typeface="HY헤드라인M"/>
              </a:rPr>
              <a:t>]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/>
                <a:ea typeface="HY헤드라인M"/>
              </a:rPr>
              <a:t> 김정호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/>
                <a:ea typeface="HY헤드라인M"/>
              </a:rPr>
              <a:t>, 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/>
                <a:ea typeface="HY헤드라인M"/>
              </a:rPr>
              <a:t>이선명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/>
                <a:ea typeface="HY헤드라인M"/>
              </a:rPr>
              <a:t>,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/>
                <a:ea typeface="HY헤드라인M"/>
              </a:rPr>
              <a:t> 이치호</a:t>
            </a:r>
            <a:endParaRPr lang="ko-KR" altLang="en-US" sz="2400" ker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/>
              <a:ea typeface="HY헤드라인M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95536" y="421854"/>
            <a:ext cx="3469881" cy="44852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chemeClr val="bg1"/>
                </a:solidFill>
              </a:rPr>
              <a:t>지능화 캡스톤 프로젝트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FA47DE-6AFD-4F94-A1F9-0E54C53554E4}"/>
              </a:ext>
            </a:extLst>
          </p:cNvPr>
          <p:cNvGrpSpPr/>
          <p:nvPr/>
        </p:nvGrpSpPr>
        <p:grpSpPr>
          <a:xfrm>
            <a:off x="752652" y="1864915"/>
            <a:ext cx="7638695" cy="617031"/>
            <a:chOff x="157020" y="3061083"/>
            <a:chExt cx="8712968" cy="61703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A053AD-83D3-4195-B956-35FAF5223169}"/>
                </a:ext>
              </a:extLst>
            </p:cNvPr>
            <p:cNvSpPr/>
            <p:nvPr/>
          </p:nvSpPr>
          <p:spPr>
            <a:xfrm>
              <a:off x="157020" y="3061083"/>
              <a:ext cx="87129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r>
                <a:rPr lang="ko-KR" altLang="en-US" sz="2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</a:t>
              </a:r>
              <a:r>
                <a:rPr lang="en-US" altLang="ko-KR" sz="2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#2 </a:t>
              </a:r>
              <a:r>
                <a:rPr lang="ko-KR" altLang="en-US" sz="2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 발표</a:t>
              </a:r>
              <a:endParaRPr lang="en-US" altLang="ko-KR" sz="3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FA6532-6D7C-40B0-B351-D5E084786973}"/>
                </a:ext>
              </a:extLst>
            </p:cNvPr>
            <p:cNvSpPr/>
            <p:nvPr/>
          </p:nvSpPr>
          <p:spPr>
            <a:xfrm>
              <a:off x="899592" y="3278004"/>
              <a:ext cx="5985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endParaRPr lang="ko-KR" altLang="en-US" sz="2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762647-BA11-5C77-7462-B51706C9D45F}"/>
              </a:ext>
            </a:extLst>
          </p:cNvPr>
          <p:cNvSpPr txBox="1"/>
          <p:nvPr/>
        </p:nvSpPr>
        <p:spPr>
          <a:xfrm>
            <a:off x="1077758" y="2424525"/>
            <a:ext cx="691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YOLOv8</a:t>
            </a:r>
            <a:r>
              <a:rPr lang="ko-KR" altLang="en-US" sz="36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해상 객체 검출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바른돋움 3"/>
                <a:ea typeface="문체부 제목 돋음체"/>
              </a:rPr>
              <a:t>세부일정</a:t>
            </a:r>
            <a:endParaRPr lang="ko-KR" altLang="en-US" sz="2800">
              <a:solidFill>
                <a:schemeClr val="bg1"/>
              </a:solidFill>
              <a:latin typeface="바른돋움 3"/>
              <a:ea typeface="문체부 제목 돋음체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모델 학습</a:t>
            </a:r>
            <a:endParaRPr lang="ko-KR" altLang="en-US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912" y="944638"/>
            <a:ext cx="8706254" cy="446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딥러닝 학습 환경</a:t>
            </a:r>
            <a:endParaRPr lang="ko-KR" altLang="en-US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  - (HW) PC </a:t>
            </a:r>
            <a:r>
              <a:rPr lang="ko-KR" altLang="en-US" sz="1600">
                <a:latin typeface="+mn-ea"/>
              </a:rPr>
              <a:t>사양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	</a:t>
            </a:r>
            <a:r>
              <a:rPr lang="en-US" altLang="ko-KR" sz="1600" kern="0" spc="-50">
                <a:latin typeface="맑은 고딕"/>
                <a:ea typeface="맑은 고딕"/>
              </a:rPr>
              <a:t>CPU :10th Gen Intel(R) Core(TM) i5-10400F   2.90 GHz</a:t>
            </a:r>
            <a:br>
              <a:rPr lang="pt-BR" altLang="ko-KR" sz="1600" kern="0" spc="-50">
                <a:latin typeface="맑은 고딕"/>
                <a:ea typeface="맑은 고딕"/>
              </a:rPr>
            </a:br>
            <a:r>
              <a:rPr lang="pt-BR" altLang="ko-KR" sz="1600" kern="0" spc="-50">
                <a:latin typeface="맑은 고딕"/>
                <a:ea typeface="맑은 고딕"/>
              </a:rPr>
              <a:t>	RAM : </a:t>
            </a:r>
            <a:r>
              <a:rPr lang="en-US" altLang="ko-KR" sz="1600" kern="0" spc="-50">
                <a:latin typeface="맑은 고딕"/>
                <a:ea typeface="맑은 고딕"/>
              </a:rPr>
              <a:t>16</a:t>
            </a:r>
            <a:r>
              <a:rPr lang="pt-BR" altLang="ko-KR" sz="1600" kern="0" spc="-50">
                <a:latin typeface="맑은 고딕"/>
                <a:ea typeface="맑은 고딕"/>
              </a:rPr>
              <a:t>GB</a:t>
            </a:r>
            <a:br>
              <a:rPr lang="pt-BR" altLang="ko-KR" sz="1600" kern="0" spc="-50">
                <a:latin typeface="맑은 고딕"/>
                <a:ea typeface="맑은 고딕"/>
              </a:rPr>
            </a:br>
            <a:r>
              <a:rPr lang="pt-BR" altLang="ko-KR" sz="1600" kern="0" spc="-50">
                <a:latin typeface="맑은 고딕"/>
                <a:ea typeface="맑은 고딕"/>
              </a:rPr>
              <a:t>	GPU : </a:t>
            </a:r>
            <a:r>
              <a:rPr lang="en-US" altLang="ko-KR" sz="1600" kern="0" spc="-50">
                <a:latin typeface="맑은 고딕"/>
                <a:ea typeface="맑은 고딕"/>
              </a:rPr>
              <a:t>NVIDIA GeForce GTX</a:t>
            </a:r>
            <a:r>
              <a:rPr lang="ko-KR" altLang="en-US" sz="1600" kern="0" spc="-50">
                <a:latin typeface="맑은 고딕"/>
                <a:ea typeface="맑은 고딕"/>
              </a:rPr>
              <a:t> </a:t>
            </a:r>
            <a:r>
              <a:rPr lang="en-US" altLang="ko-KR" sz="1600" kern="0" spc="-50">
                <a:latin typeface="맑은 고딕"/>
                <a:ea typeface="맑은 고딕"/>
              </a:rPr>
              <a:t>1660 SUPER</a:t>
            </a:r>
            <a:endParaRPr lang="en-US" altLang="ko-KR" sz="1600" kern="0" spc="-50"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- (SW) Pytorch, CUDA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- </a:t>
            </a:r>
            <a:r>
              <a:rPr lang="ko-KR" altLang="en-US" sz="1600">
                <a:latin typeface="+mn-ea"/>
              </a:rPr>
              <a:t>하이퍼파라미터 </a:t>
            </a:r>
            <a:r>
              <a:rPr lang="en-US" altLang="ko-KR" sz="1600">
                <a:latin typeface="+mn-ea"/>
              </a:rPr>
              <a:t>: 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epoch</a:t>
            </a:r>
            <a:r>
              <a:rPr lang="ko-KR" altLang="en-US" sz="1600">
                <a:latin typeface="+mn-ea"/>
              </a:rPr>
              <a:t>수 </a:t>
            </a:r>
            <a:r>
              <a:rPr lang="en-US" altLang="ko-KR" sz="1600">
                <a:latin typeface="+mn-ea"/>
              </a:rPr>
              <a:t>: 30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latin typeface="+mn-ea"/>
              </a:rPr>
              <a:t>학습률 </a:t>
            </a:r>
            <a:r>
              <a:rPr lang="en-US" altLang="ko-KR" sz="1600">
                <a:latin typeface="+mn-ea"/>
              </a:rPr>
              <a:t>: 0.01,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momentum : 0.937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weight decay : 0.0005,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batch size : 16, 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 	image size : 640</a:t>
            </a:r>
            <a:endParaRPr lang="en-US" altLang="ko-KR" sz="160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04048" y="3592585"/>
            <a:ext cx="34099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6022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바른돋움 3"/>
                <a:ea typeface="문체부 제목 돋음체"/>
              </a:rPr>
              <a:t>세부일정</a:t>
            </a:r>
            <a:endParaRPr lang="ko-KR" altLang="en-US" sz="2800">
              <a:solidFill>
                <a:schemeClr val="bg1"/>
              </a:solidFill>
              <a:latin typeface="바른돋움 3"/>
              <a:ea typeface="문체부 제목 돋음체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모델 학습방법</a:t>
            </a:r>
            <a:endParaRPr lang="ko-KR" altLang="en-US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912" y="944638"/>
            <a:ext cx="8706254" cy="3307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딥러닝 학습 방법</a:t>
            </a:r>
            <a:endParaRPr lang="ko-KR" altLang="en-US" sz="2000" b="1">
              <a:latin typeface="+mn-ea"/>
            </a:endParaRPr>
          </a:p>
          <a:p>
            <a:pPr marL="285750" lvl="0" indent="-285750">
              <a:lnSpc>
                <a:spcPts val="2300"/>
              </a:lnSpc>
              <a:buFontTx/>
              <a:buChar char="-"/>
              <a:defRPr/>
            </a:pPr>
            <a:r>
              <a:rPr lang="en-US" altLang="ko-KR" sz="1600">
                <a:latin typeface="+mn-ea"/>
              </a:rPr>
              <a:t>YOLOv8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nano,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small,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medium </a:t>
            </a:r>
            <a:r>
              <a:rPr lang="ko-KR" altLang="en-US" sz="1600">
                <a:latin typeface="+mn-ea"/>
              </a:rPr>
              <a:t>모델 실행 및 비교</a:t>
            </a:r>
            <a:endParaRPr lang="ko-KR" altLang="en-US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-   </a:t>
            </a:r>
            <a:r>
              <a:rPr lang="ko-KR" altLang="en-US" sz="1600">
                <a:latin typeface="+mn-ea"/>
              </a:rPr>
              <a:t>하이퍼파라미터</a:t>
            </a:r>
            <a:r>
              <a:rPr lang="en-US" altLang="ko-KR" sz="1600">
                <a:latin typeface="+mn-ea"/>
              </a:rPr>
              <a:t> 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epoch</a:t>
            </a:r>
            <a:r>
              <a:rPr lang="ko-KR" altLang="en-US" sz="1600">
                <a:latin typeface="+mn-ea"/>
              </a:rPr>
              <a:t>수 </a:t>
            </a:r>
            <a:r>
              <a:rPr lang="en-US" altLang="ko-KR" sz="1600">
                <a:latin typeface="+mn-ea"/>
              </a:rPr>
              <a:t>: 30, 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latin typeface="+mn-ea"/>
              </a:rPr>
              <a:t>학습률 </a:t>
            </a:r>
            <a:r>
              <a:rPr lang="en-US" altLang="ko-KR" sz="1600">
                <a:latin typeface="+mn-ea"/>
              </a:rPr>
              <a:t>: 0.01,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momentum : 0.937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weight decay : 0.0005,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batch size : 16, 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 	image size : 640</a:t>
            </a:r>
            <a:endParaRPr lang="en-US" altLang="ko-KR" sz="1600">
              <a:latin typeface="+mn-ea"/>
            </a:endParaRPr>
          </a:p>
          <a:p>
            <a:pPr marL="285750" lvl="0" indent="-285750">
              <a:lnSpc>
                <a:spcPts val="2300"/>
              </a:lnSpc>
              <a:buFontTx/>
              <a:buChar char="-"/>
              <a:defRPr/>
            </a:pPr>
            <a:endParaRPr lang="en-US" altLang="ko-KR" sz="160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4583" y="3954925"/>
            <a:ext cx="7034833" cy="259711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4653136"/>
            <a:ext cx="7034833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030534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6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 모델 학습방법</a:t>
            </a:r>
            <a:endParaRPr lang="ko-KR" altLang="en-US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912" y="944638"/>
            <a:ext cx="8706254" cy="66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en-US" altLang="ko-KR" sz="2000" b="1">
                <a:latin typeface="+mn-ea"/>
              </a:rPr>
              <a:t>YOLOv8n</a:t>
            </a:r>
            <a:endParaRPr lang="en-US" altLang="ko-KR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1600" i="1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562" y="1412776"/>
            <a:ext cx="6943725" cy="2286000"/>
          </a:xfrm>
          <a:prstGeom prst="rect">
            <a:avLst/>
          </a:prstGeom>
        </p:spPr>
      </p:pic>
      <p:sp>
        <p:nvSpPr>
          <p:cNvPr id="20" name="TextBox 8"/>
          <p:cNvSpPr txBox="1"/>
          <p:nvPr/>
        </p:nvSpPr>
        <p:spPr>
          <a:xfrm>
            <a:off x="179512" y="3861048"/>
            <a:ext cx="8706254" cy="6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en-US" altLang="ko-KR" sz="2000" b="1">
                <a:latin typeface="+mn-ea"/>
              </a:rPr>
              <a:t>YOLOv8s</a:t>
            </a:r>
            <a:endParaRPr lang="en-US" altLang="ko-KR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1600" i="1"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9512" y="4389462"/>
            <a:ext cx="7056784" cy="199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1925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바른돋움 3"/>
                <a:ea typeface="문체부 제목 돋음체"/>
              </a:rPr>
              <a:t>세부일정</a:t>
            </a:r>
            <a:endParaRPr lang="ko-KR" altLang="en-US" sz="2800">
              <a:solidFill>
                <a:schemeClr val="bg1"/>
              </a:solidFill>
              <a:latin typeface="바른돋움 3"/>
              <a:ea typeface="문체부 제목 돋음체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제안하는 모델 </a:t>
            </a:r>
            <a:endParaRPr lang="ko-KR" altLang="en-US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912" y="944636"/>
            <a:ext cx="8706254" cy="300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en-US" altLang="ko-KR" sz="2000" b="1">
                <a:latin typeface="+mn-ea"/>
              </a:rPr>
              <a:t>Best</a:t>
            </a:r>
            <a:r>
              <a:rPr lang="ko-KR" altLang="en-US" sz="2000" b="1">
                <a:latin typeface="+mn-ea"/>
              </a:rPr>
              <a:t> 모델의 학습방법</a:t>
            </a:r>
            <a:endParaRPr lang="ko-KR" altLang="en-US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>
                <a:solidFill>
                  <a:schemeClr val="dk1"/>
                </a:solidFill>
                <a:latin typeface="+mn-ea"/>
              </a:rPr>
              <a:t> -YOLOv8 m</a:t>
            </a:r>
            <a:r>
              <a:rPr lang="ko-KR" altLang="en-US" sz="1600">
                <a:solidFill>
                  <a:schemeClr val="dk1"/>
                </a:solidFill>
                <a:latin typeface="+mn-ea"/>
              </a:rPr>
              <a:t>모델</a:t>
            </a:r>
            <a:endParaRPr lang="en-US" altLang="ko-KR" sz="1600" i="1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epoch</a:t>
            </a:r>
            <a:r>
              <a:rPr lang="ko-KR" altLang="en-US" sz="1600">
                <a:latin typeface="+mn-ea"/>
              </a:rPr>
              <a:t>수 </a:t>
            </a:r>
            <a:r>
              <a:rPr lang="en-US" altLang="ko-KR" sz="1600">
                <a:latin typeface="+mn-ea"/>
              </a:rPr>
              <a:t>: 30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</a:t>
            </a:r>
            <a:r>
              <a:rPr lang="ko-KR" altLang="en-US" sz="1600">
                <a:latin typeface="+mn-ea"/>
              </a:rPr>
              <a:t>학습률 </a:t>
            </a:r>
            <a:r>
              <a:rPr lang="en-US" altLang="ko-KR" sz="1600">
                <a:latin typeface="+mn-ea"/>
              </a:rPr>
              <a:t>: 0.01,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momentum : 0.937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weight decay : 0.0005,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	batch size : 16, 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 	image size : 640</a:t>
            </a: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학습 출력 결과</a:t>
            </a:r>
            <a:endParaRPr lang="en-US" altLang="ko-KR" sz="1600" i="1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519" y="4059138"/>
            <a:ext cx="5976664" cy="19621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14378" y="1268760"/>
            <a:ext cx="34099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1064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 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912" y="944638"/>
            <a:ext cx="8706254" cy="66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성능비교</a:t>
            </a:r>
            <a:br>
              <a:rPr lang="en-US" altLang="ko-KR" sz="2000" b="1">
                <a:latin typeface="+mn-ea"/>
              </a:rPr>
            </a:br>
            <a:endParaRPr lang="en-US" altLang="ko-KR" sz="2000" b="1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504" y="1844824"/>
            <a:ext cx="2808312" cy="273630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7824" y="1844824"/>
            <a:ext cx="3024336" cy="270892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84168" y="1844824"/>
            <a:ext cx="2880320" cy="272261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7" name="가로 글상자 26"/>
          <p:cNvSpPr txBox="1"/>
          <p:nvPr/>
        </p:nvSpPr>
        <p:spPr>
          <a:xfrm>
            <a:off x="899592" y="4725144"/>
            <a:ext cx="1152128" cy="3593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YOLOv8n</a:t>
            </a:r>
            <a:endParaRPr lang="en-US" altLang="ko-KR"/>
          </a:p>
        </p:txBody>
      </p:sp>
      <p:sp>
        <p:nvSpPr>
          <p:cNvPr id="28" name="가로 글상자 27"/>
          <p:cNvSpPr txBox="1"/>
          <p:nvPr/>
        </p:nvSpPr>
        <p:spPr>
          <a:xfrm>
            <a:off x="3995936" y="4725144"/>
            <a:ext cx="1224136" cy="359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YOLOv8s</a:t>
            </a:r>
            <a:endParaRPr lang="en-US" altLang="ko-KR"/>
          </a:p>
        </p:txBody>
      </p:sp>
      <p:sp>
        <p:nvSpPr>
          <p:cNvPr id="29" name="가로 글상자 28"/>
          <p:cNvSpPr txBox="1"/>
          <p:nvPr/>
        </p:nvSpPr>
        <p:spPr>
          <a:xfrm>
            <a:off x="6876256" y="4797152"/>
            <a:ext cx="1224136" cy="363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YOLOv8m</a:t>
            </a:r>
            <a:endParaRPr lang="en-US" altLang="ko-KR"/>
          </a:p>
        </p:txBody>
      </p:sp>
      <p:sp>
        <p:nvSpPr>
          <p:cNvPr id="30" name="가로 글상자 29"/>
          <p:cNvSpPr txBox="1"/>
          <p:nvPr/>
        </p:nvSpPr>
        <p:spPr>
          <a:xfrm>
            <a:off x="539552" y="5290884"/>
            <a:ext cx="1872208" cy="94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Box Precision: 0.548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Recall: 0.271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mAP50: 0.32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mAP50-95: 0.184</a:t>
            </a:r>
            <a:endParaRPr lang="en-US" altLang="ko-KR" sz="1400"/>
          </a:p>
        </p:txBody>
      </p:sp>
      <p:sp>
        <p:nvSpPr>
          <p:cNvPr id="31" name="가로 글상자 30"/>
          <p:cNvSpPr txBox="1"/>
          <p:nvPr/>
        </p:nvSpPr>
        <p:spPr>
          <a:xfrm>
            <a:off x="3635896" y="5301208"/>
            <a:ext cx="1872208" cy="94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Box Precision: 0.563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Recall: 0.232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mAP50: 0.358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mAP50-95: 0.218</a:t>
            </a:r>
            <a:endParaRPr lang="en-US" altLang="ko-KR" sz="1400"/>
          </a:p>
        </p:txBody>
      </p:sp>
      <p:sp>
        <p:nvSpPr>
          <p:cNvPr id="32" name="가로 글상자 31"/>
          <p:cNvSpPr txBox="1"/>
          <p:nvPr/>
        </p:nvSpPr>
        <p:spPr>
          <a:xfrm>
            <a:off x="6588224" y="5229200"/>
            <a:ext cx="1872208" cy="94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Box Precision: 0.666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Recall: 0.315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mAP50: 0.438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mAP50-95: 0.31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760288516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 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검출 사례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222" y="1484784"/>
            <a:ext cx="8435556" cy="48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67657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 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912" y="944638"/>
            <a:ext cx="8706254" cy="1253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오분류 사례 및 개선점</a:t>
            </a:r>
            <a:endParaRPr lang="ko-KR" altLang="en-US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solidFill>
                  <a:schemeClr val="dk1"/>
                </a:solidFill>
                <a:latin typeface="+mn-ea"/>
              </a:rPr>
              <a:t>  - </a:t>
            </a:r>
            <a:r>
              <a:rPr lang="ko-KR" altLang="en-US" sz="1600">
                <a:solidFill>
                  <a:schemeClr val="dk1"/>
                </a:solidFill>
                <a:latin typeface="+mn-ea"/>
              </a:rPr>
              <a:t>"Sail Boat"와 "Vessel/Ship"은 형태와 색상 면에서 유사한 경우가 많아 모델이 혼동</a:t>
            </a:r>
            <a:br>
              <a:rPr lang="en-US" altLang="ko-KR" sz="1600" i="1">
                <a:solidFill>
                  <a:srgbClr val="0000ff"/>
                </a:solidFill>
                <a:latin typeface="+mn-ea"/>
              </a:rPr>
            </a:br>
            <a:r>
              <a:rPr lang="en-US" altLang="ko-KR" sz="1600">
                <a:solidFill>
                  <a:schemeClr val="dk1"/>
                </a:solidFill>
                <a:latin typeface="+mn-ea"/>
              </a:rPr>
              <a:t>  - </a:t>
            </a:r>
            <a:r>
              <a:rPr lang="ko-KR" altLang="en-US" sz="1600">
                <a:solidFill>
                  <a:schemeClr val="dk1"/>
                </a:solidFill>
                <a:latin typeface="+mn-ea"/>
              </a:rPr>
              <a:t>Sail Boat"와 "Vessel/Ship"에 대한 더 많은 데이터를 수집하거나 데이터 증강 기법을 사용하여 데이터의 다양성을 증가</a:t>
            </a:r>
            <a:endParaRPr lang="ko-KR" altLang="en-US" sz="1600">
              <a:solidFill>
                <a:schemeClr val="dk1"/>
              </a:solidFill>
              <a:latin typeface="+mn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2420887"/>
            <a:ext cx="741551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7788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개발의 차별성 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912" y="944638"/>
            <a:ext cx="8706254" cy="3587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정확도 향상 방법</a:t>
            </a:r>
            <a:endParaRPr lang="ko-KR" altLang="en-US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  - 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데이터 전처리 </a:t>
            </a:r>
            <a:r>
              <a:rPr lang="en-US" altLang="ko-KR" sz="160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+mn-ea"/>
              </a:rPr>
              <a:t>잘못된 라벨이나 부정확한 바운딩 박스를 수정</a:t>
            </a:r>
            <a:br>
              <a:rPr lang="en-US" altLang="ko-KR" sz="1600">
                <a:solidFill>
                  <a:schemeClr val="tx1"/>
                </a:solidFill>
                <a:latin typeface="+mn-ea"/>
              </a:rPr>
            </a:br>
            <a:r>
              <a:rPr lang="en-US" altLang="ko-KR" sz="1600">
                <a:solidFill>
                  <a:schemeClr val="tx1"/>
                </a:solidFill>
                <a:latin typeface="+mn-ea"/>
              </a:rPr>
              <a:t>  - 데이터 증강 :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+mn-ea"/>
              </a:rPr>
              <a:t>MixUp, Copy-Paste와 같은 고급 증강 기법을 적용</a:t>
            </a:r>
            <a:br>
              <a:rPr lang="en-US" altLang="ko-KR" sz="1600">
                <a:solidFill>
                  <a:schemeClr val="tx1"/>
                </a:solidFill>
                <a:latin typeface="+mn-ea"/>
              </a:rPr>
            </a:br>
            <a:r>
              <a:rPr lang="en-US" altLang="ko-KR" sz="1600">
                <a:solidFill>
                  <a:schemeClr val="tx1"/>
                </a:solidFill>
                <a:latin typeface="+mn-ea"/>
              </a:rPr>
              <a:t>  - 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하이퍼파라미터 튜닝 </a:t>
            </a:r>
            <a:r>
              <a:rPr lang="en-US" altLang="ko-KR" sz="160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+mn-ea"/>
              </a:rPr>
              <a:t>epochs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를 수정하며 비교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1600" i="1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1600" i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추론속도 향상 방법</a:t>
            </a:r>
            <a:endParaRPr lang="ko-KR" altLang="en-US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 b="1">
                <a:solidFill>
                  <a:schemeClr val="dk1"/>
                </a:solidFill>
                <a:latin typeface="+mn-ea"/>
              </a:rPr>
              <a:t> - </a:t>
            </a:r>
            <a:r>
              <a:rPr lang="ko-KR" altLang="en-US" sz="1600" b="1">
                <a:solidFill>
                  <a:schemeClr val="dk1"/>
                </a:solidFill>
                <a:latin typeface="+mn-ea"/>
              </a:rPr>
              <a:t>하드웨어 최적화 </a:t>
            </a:r>
            <a:endParaRPr lang="ko-KR" altLang="en-US" sz="1600" b="1">
              <a:solidFill>
                <a:schemeClr val="dk1"/>
              </a:solidFill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	</a:t>
            </a:r>
            <a:r>
              <a:rPr lang="en-US" altLang="ko-KR" sz="1600" kern="0" spc="-50">
                <a:latin typeface="맑은 고딕"/>
                <a:ea typeface="맑은 고딕"/>
              </a:rPr>
              <a:t>CPU :13th Gen Intel(R) Core(TM) i5-13900KF   3.00 GHz</a:t>
            </a:r>
            <a:br>
              <a:rPr lang="pt-BR" altLang="ko-KR" sz="1600" kern="0" spc="-50">
                <a:latin typeface="맑은 고딕"/>
                <a:ea typeface="맑은 고딕"/>
              </a:rPr>
            </a:br>
            <a:r>
              <a:rPr lang="pt-BR" altLang="ko-KR" sz="1600" kern="0" spc="-50">
                <a:latin typeface="맑은 고딕"/>
                <a:ea typeface="맑은 고딕"/>
              </a:rPr>
              <a:t>	RAM : </a:t>
            </a:r>
            <a:r>
              <a:rPr lang="en-US" altLang="ko-KR" sz="1600" kern="0" spc="-50">
                <a:latin typeface="맑은 고딕"/>
                <a:ea typeface="맑은 고딕"/>
              </a:rPr>
              <a:t>32</a:t>
            </a:r>
            <a:r>
              <a:rPr lang="pt-BR" altLang="ko-KR" sz="1600" kern="0" spc="-50">
                <a:latin typeface="맑은 고딕"/>
                <a:ea typeface="맑은 고딕"/>
              </a:rPr>
              <a:t>GB</a:t>
            </a:r>
            <a:br>
              <a:rPr lang="pt-BR" altLang="ko-KR" sz="1600" kern="0" spc="-50">
                <a:latin typeface="맑은 고딕"/>
                <a:ea typeface="맑은 고딕"/>
              </a:rPr>
            </a:br>
            <a:r>
              <a:rPr lang="pt-BR" altLang="ko-KR" sz="1600" kern="0" spc="-50">
                <a:latin typeface="맑은 고딕"/>
                <a:ea typeface="맑은 고딕"/>
              </a:rPr>
              <a:t>	GPU : </a:t>
            </a:r>
            <a:r>
              <a:rPr lang="en-US" altLang="ko-KR" sz="1600" kern="0" spc="-50">
                <a:latin typeface="맑은 고딕"/>
                <a:ea typeface="맑은 고딕"/>
              </a:rPr>
              <a:t>NVIDIA GeForce RTX</a:t>
            </a:r>
            <a:r>
              <a:rPr lang="ko-KR" altLang="en-US" sz="1600" kern="0" spc="-50">
                <a:latin typeface="맑은 고딕"/>
                <a:ea typeface="맑은 고딕"/>
              </a:rPr>
              <a:t> </a:t>
            </a:r>
            <a:r>
              <a:rPr lang="en-US" altLang="ko-KR" sz="1600" kern="0" spc="-50">
                <a:latin typeface="맑은 고딕"/>
                <a:ea typeface="맑은 고딕"/>
              </a:rPr>
              <a:t>3080</a:t>
            </a:r>
            <a:endParaRPr lang="en-US" altLang="ko-KR" sz="1600" kern="0" spc="-50"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endParaRPr lang="ko-KR" altLang="en-US" sz="1600" i="1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7774959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결과 및 토의</a:t>
            </a:r>
            <a:endParaRPr lang="en-US" altLang="ko-KR" sz="3200" dirty="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682" y="1075311"/>
            <a:ext cx="8706254" cy="621893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맑은 고딕"/>
                <a:ea typeface="맑은 고딕"/>
              </a:rPr>
              <a:t>결과 요약</a:t>
            </a:r>
            <a:br>
              <a:rPr lang="en-US" altLang="ko-KR" sz="2000" b="1">
                <a:latin typeface="+mn-ea"/>
              </a:rPr>
            </a:br>
            <a:r>
              <a:rPr lang="en-US" altLang="ko-KR" sz="1400">
                <a:solidFill>
                  <a:schemeClr val="dk1"/>
                </a:solidFill>
                <a:latin typeface="맑은 고딕"/>
                <a:ea typeface="맑은 고딕"/>
              </a:rPr>
              <a:t>  - </a:t>
            </a:r>
            <a:r>
              <a:rPr lang="ko-KR" altLang="en-US" sz="1400">
                <a:solidFill>
                  <a:schemeClr val="dk1"/>
                </a:solidFill>
                <a:latin typeface="맑은 고딕"/>
                <a:ea typeface="맑은 고딕"/>
              </a:rPr>
              <a:t>YOLO v8 n 모델: 가장 가벼운 모델로, 가장 낮은 mAP50-95를 기록. 이는 모델의 경량화가 성능 저하로 이어진다는 것을 시사. 정확도가 중요한 애플리케이션보다는 추론 속도가 중요한 애플리케이션에 적합</a:t>
            </a:r>
            <a:endParaRPr lang="ko-KR" altLang="en-US" sz="1400">
              <a:solidFill>
                <a:schemeClr val="dk1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endParaRPr lang="ko-KR" altLang="en-US" sz="1400">
              <a:solidFill>
                <a:schemeClr val="dk1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400">
                <a:solidFill>
                  <a:schemeClr val="dk1"/>
                </a:solidFill>
                <a:latin typeface="맑은 고딕"/>
                <a:ea typeface="맑은 고딕"/>
              </a:rPr>
              <a:t>-</a:t>
            </a:r>
            <a:r>
              <a:rPr lang="ko-KR" altLang="en-US" sz="1400">
                <a:solidFill>
                  <a:schemeClr val="dk1"/>
                </a:solidFill>
                <a:latin typeface="맑은 고딕"/>
                <a:ea typeface="맑은 고딕"/>
              </a:rPr>
              <a:t>YOLO v8 s 모델: 중간 정도의 성능을 보이며, n 모델보다 높은 정확도를 기록. 성능과 속도 사이의 균형을 맞추기 위한 선택으로 적합</a:t>
            </a:r>
            <a:endParaRPr lang="ko-KR" altLang="en-US" sz="1400">
              <a:solidFill>
                <a:schemeClr val="dk1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endParaRPr lang="ko-KR" altLang="en-US" sz="1400" b="1">
              <a:solidFill>
                <a:schemeClr val="dk1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400">
                <a:solidFill>
                  <a:schemeClr val="dk1"/>
                </a:solidFill>
                <a:latin typeface="맑은 고딕"/>
                <a:ea typeface="맑은 고딕"/>
              </a:rPr>
              <a:t>-</a:t>
            </a:r>
            <a:r>
              <a:rPr lang="ko-KR" altLang="en-US" sz="1400">
                <a:solidFill>
                  <a:schemeClr val="dk1"/>
                </a:solidFill>
                <a:latin typeface="맑은 고딕"/>
                <a:ea typeface="맑은 고딕"/>
              </a:rPr>
              <a:t>YOLO v8 m 모델: 가장 높은 정확도를 기록하였으며, mAP50-95에서 다른 두 모델보다 높은성능. 이는 모델의 복잡성이 성능 향상에 기여함을 보여줌. 높은 정확도가 요구되는 애플리케이션에 적합</a:t>
            </a:r>
            <a:endParaRPr lang="ko-KR" altLang="en-US" sz="1400">
              <a:solidFill>
                <a:schemeClr val="dk1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endParaRPr lang="ko-KR" altLang="en-US" sz="1400">
              <a:solidFill>
                <a:schemeClr val="dk1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맑은 고딕"/>
                <a:ea typeface="맑은 고딕"/>
              </a:rPr>
              <a:t>보완사항</a:t>
            </a:r>
            <a:endParaRPr lang="ko-KR" altLang="en-US" sz="2000" b="1"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맑은 고딕"/>
              </a:rPr>
              <a:t>데이터 불균형 해소: 특정 클래스의 데이터가 다른 클래스에 비해 상대적으로 적음. 데이터 증강 기법을 통해 부족한 클래스를 보완하거나 새로운 데이터를 수집하여 클래스 간의 균형을 맞출 필요가 있음.</a:t>
            </a:r>
            <a:endParaRPr lang="en-US" altLang="ko-KR" sz="16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16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맑은 고딕"/>
              </a:rPr>
              <a:t>라벨 품질 향상: 현재 사용된 라벨링이 부정확할 가능성이 있음. 라벨링 품질을 향상시키기 위해 자동 라벨링 도구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맑은 고딕"/>
              </a:rPr>
              <a:t>를</a:t>
            </a:r>
            <a:r>
              <a:rPr lang="en-US" altLang="ko-KR" sz="1600">
                <a:solidFill>
                  <a:schemeClr val="tx1"/>
                </a:solidFill>
                <a:latin typeface="맑은 고딕"/>
                <a:ea typeface="맑은 고딕"/>
              </a:rPr>
              <a:t> 활용할 수 있음.</a:t>
            </a:r>
            <a:endParaRPr lang="en-US" altLang="ko-KR" sz="16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 i="1">
                <a:solidFill>
                  <a:srgbClr val="0000ff"/>
                </a:solidFill>
                <a:latin typeface="맑은 고딕"/>
                <a:ea typeface="맑은 고딕"/>
              </a:rPr>
              <a:t>  </a:t>
            </a:r>
            <a:endParaRPr lang="en-US" altLang="ko-KR" sz="1600" i="1">
              <a:solidFill>
                <a:srgbClr val="0000ff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br>
              <a:rPr lang="en-US" altLang="ko-KR" sz="1600" i="1">
                <a:solidFill>
                  <a:srgbClr val="0000ff"/>
                </a:solidFill>
                <a:latin typeface="맑은 고딕"/>
                <a:ea typeface="맑은 고딕"/>
              </a:rPr>
            </a:br>
            <a:endParaRPr lang="en-US" altLang="ko-KR" sz="1600" i="1">
              <a:solidFill>
                <a:srgbClr val="0000ff"/>
              </a:solidFill>
              <a:latin typeface="맑은 고딕"/>
              <a:ea typeface="맑은 고딕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1600" i="1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1399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수행체계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138" y="968603"/>
            <a:ext cx="8340522" cy="213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수행방법</a:t>
            </a:r>
            <a:br>
              <a:rPr lang="en-US" altLang="ko-KR" sz="2000" b="1">
                <a:latin typeface="+mn-ea"/>
              </a:rPr>
            </a:b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 - </a:t>
            </a:r>
            <a:r>
              <a:rPr lang="ko-KR" altLang="en-US" sz="1600">
                <a:latin typeface="+mn-ea"/>
              </a:rPr>
              <a:t>각자 역할 분담을 나누고 프로젝트를 진행</a:t>
            </a:r>
            <a:endParaRPr lang="ko-KR" altLang="en-US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  - </a:t>
            </a:r>
            <a:r>
              <a:rPr lang="ko-KR" altLang="en-US" sz="1600">
                <a:latin typeface="+mn-ea"/>
              </a:rPr>
              <a:t>매주 월요일 수업이후 주간 계획설정</a:t>
            </a:r>
            <a:endParaRPr lang="ko-KR" altLang="en-US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  - </a:t>
            </a:r>
            <a:r>
              <a:rPr lang="ko-KR" altLang="en-US" sz="1600">
                <a:latin typeface="+mn-ea"/>
              </a:rPr>
              <a:t>주말을 이용하여 진행사항 공유</a:t>
            </a:r>
            <a:endParaRPr lang="ko-KR" altLang="en-US" sz="1600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latin typeface="+mn-ea"/>
              </a:rPr>
              <a:t>  - </a:t>
            </a:r>
            <a:r>
              <a:rPr lang="ko-KR" altLang="en-US" sz="1600">
                <a:latin typeface="+mn-ea"/>
              </a:rPr>
              <a:t>각자 수행한 부분 발표자료 작성</a:t>
            </a:r>
            <a:endParaRPr lang="en-US" altLang="ko-KR" sz="1600" i="1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1600" i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업무분장</a:t>
            </a:r>
            <a:endParaRPr lang="en-US" altLang="ko-KR" sz="2000" b="1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3"/>
          <p:cNvGraphicFramePr>
            <a:graphicFrameLocks noGrp="1"/>
          </p:cNvGraphicFramePr>
          <p:nvPr/>
        </p:nvGraphicFramePr>
        <p:xfrm>
          <a:off x="1095534" y="3280811"/>
          <a:ext cx="7004858" cy="3173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53"/>
                <a:gridCol w="4498867"/>
                <a:gridCol w="1428138"/>
              </a:tblGrid>
              <a:tr h="458755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이름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수행내용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비고</a:t>
                      </a:r>
                      <a:endParaRPr lang="ko-KR" altLang="en-US" sz="1400"/>
                    </a:p>
                  </a:txBody>
                  <a:tcPr marL="91440" marR="91440" anchor="ctr"/>
                </a:tc>
              </a:tr>
              <a:tr h="904942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김정호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182563" lvl="0" indent="-182563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데이터 처리</a:t>
                      </a:r>
                      <a:endParaRPr lang="ko-KR" altLang="en-US" sz="1400"/>
                    </a:p>
                    <a:p>
                      <a:pPr marL="182563" lvl="0" indent="-182563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모델학습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</a:tr>
              <a:tr h="904942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이선명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182563" lvl="0" indent="-182563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모델학습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</a:tr>
              <a:tr h="904942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이치호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182563" lvl="0" indent="-182563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데이터 증량</a:t>
                      </a:r>
                      <a:endParaRPr lang="ko-KR" altLang="en-US" sz="1400"/>
                    </a:p>
                    <a:p>
                      <a:pPr marL="182563" lvl="0" indent="-182563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발표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 프로세스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76365" y="1845081"/>
            <a:ext cx="3057876" cy="649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 sz="1350">
              <a:latin typeface="NEXON Lv1 Gothic OTF Light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83171" y="1850121"/>
            <a:ext cx="1734800" cy="6447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 sz="1350">
              <a:latin typeface="NEXON Lv1 Gothic OTF Light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62360" y="1850120"/>
            <a:ext cx="2114005" cy="649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 sz="1350">
              <a:latin typeface="NEXON Lv1 Gothic OTF Ligh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17971" y="1844824"/>
            <a:ext cx="1530493" cy="6524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 sz="1350">
              <a:latin typeface="NEXON Lv1 Gothic OTF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2244" y="1880713"/>
            <a:ext cx="1889001" cy="54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1 Step</a:t>
            </a:r>
            <a:endParaRPr lang="en-US" altLang="ko-KR" sz="1050" b="1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lvl="0"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데이터 수집</a:t>
            </a:r>
            <a:endParaRPr lang="ko-KR" altLang="en-US" sz="1050" b="1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23676" y="1899931"/>
            <a:ext cx="760144" cy="546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3 Step</a:t>
            </a:r>
            <a:endParaRPr lang="en-US" altLang="ko-KR" sz="1050" b="1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lvl="0"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모델 학습</a:t>
            </a:r>
            <a:endParaRPr lang="en-US" altLang="ko-KR" sz="1050" b="1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66267" y="1919599"/>
            <a:ext cx="760143" cy="546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4 Step</a:t>
            </a:r>
            <a:endParaRPr lang="en-US" altLang="ko-KR" sz="1050" b="1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lvl="0"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모델 평가</a:t>
            </a:r>
            <a:endParaRPr lang="en-US" altLang="ko-KR" sz="1050" b="1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83986" y="2634321"/>
            <a:ext cx="87075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데이터 수집</a:t>
            </a:r>
            <a:endParaRPr lang="ko-KR" altLang="en-US" sz="1000" b="1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78593" y="2670886"/>
            <a:ext cx="69762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주석변환</a:t>
            </a:r>
            <a:endParaRPr lang="ko-KR" altLang="en-US" sz="1000" b="1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43382" y="2647684"/>
            <a:ext cx="69762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레이블링</a:t>
            </a:r>
            <a:endParaRPr lang="ko-KR" altLang="en-US" sz="1000" b="1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98515" y="2648454"/>
            <a:ext cx="861134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데이터 증량</a:t>
            </a:r>
            <a:endParaRPr lang="en-US" altLang="ko-KR" sz="1000" b="1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10742" y="2651447"/>
            <a:ext cx="82586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모델복잡도</a:t>
            </a:r>
            <a:endParaRPr lang="en-US" altLang="ko-KR" sz="1000" b="1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cxnSp>
        <p:nvCxnSpPr>
          <p:cNvPr id="46" name="연결선: 꺾임 45"/>
          <p:cNvCxnSpPr>
            <a:stCxn id="57" idx="3"/>
            <a:endCxn id="59" idx="1"/>
          </p:cNvCxnSpPr>
          <p:nvPr/>
        </p:nvCxnSpPr>
        <p:spPr>
          <a:xfrm>
            <a:off x="1826121" y="4483596"/>
            <a:ext cx="792088" cy="8214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/>
          <p:cNvCxnSpPr>
            <a:stCxn id="57" idx="3"/>
            <a:endCxn id="60" idx="1"/>
          </p:cNvCxnSpPr>
          <p:nvPr/>
        </p:nvCxnSpPr>
        <p:spPr>
          <a:xfrm flipV="1">
            <a:off x="1826121" y="3701592"/>
            <a:ext cx="792088" cy="7820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/>
          <p:cNvCxnSpPr>
            <a:stCxn id="60" idx="3"/>
            <a:endCxn id="62" idx="1"/>
          </p:cNvCxnSpPr>
          <p:nvPr/>
        </p:nvCxnSpPr>
        <p:spPr>
          <a:xfrm flipV="1">
            <a:off x="3482305" y="3442707"/>
            <a:ext cx="831642" cy="25888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/>
          <p:cNvCxnSpPr>
            <a:stCxn id="60" idx="3"/>
            <a:endCxn id="63" idx="1"/>
          </p:cNvCxnSpPr>
          <p:nvPr/>
        </p:nvCxnSpPr>
        <p:spPr>
          <a:xfrm>
            <a:off x="3482305" y="3701592"/>
            <a:ext cx="831642" cy="79018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/>
          <p:cNvCxnSpPr>
            <a:stCxn id="62" idx="3"/>
            <a:endCxn id="66" idx="1"/>
          </p:cNvCxnSpPr>
          <p:nvPr/>
        </p:nvCxnSpPr>
        <p:spPr>
          <a:xfrm>
            <a:off x="5150997" y="3442707"/>
            <a:ext cx="992349" cy="4353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/>
          <p:cNvCxnSpPr/>
          <p:nvPr/>
        </p:nvCxnSpPr>
        <p:spPr>
          <a:xfrm flipV="1">
            <a:off x="3514338" y="3878050"/>
            <a:ext cx="3860297" cy="1418274"/>
          </a:xfrm>
          <a:prstGeom prst="bentConnector3">
            <a:avLst>
              <a:gd name="adj1" fmla="val 1009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/>
          <p:cNvSpPr/>
          <p:nvPr/>
        </p:nvSpPr>
        <p:spPr>
          <a:xfrm>
            <a:off x="817126" y="4293096"/>
            <a:ext cx="1008995" cy="381000"/>
          </a:xfrm>
          <a:prstGeom prst="roundRect">
            <a:avLst>
              <a:gd name="adj" fmla="val 541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SMD-Plus</a:t>
            </a:r>
            <a:r>
              <a:rPr lang="ko-KR" altLang="en-US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endParaRPr lang="ko-KR" altLang="en-US" sz="825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lvl="0" algn="ctr" defTabSz="685800">
              <a:defRPr/>
            </a:pPr>
            <a:r>
              <a:rPr lang="ko-KR" altLang="en-US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동영상 데이터셋</a:t>
            </a:r>
            <a:endParaRPr lang="ko-KR" altLang="en-US" sz="825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59" name="사각형: 둥근 모서리 58"/>
          <p:cNvSpPr/>
          <p:nvPr/>
        </p:nvSpPr>
        <p:spPr>
          <a:xfrm>
            <a:off x="2618209" y="5092887"/>
            <a:ext cx="864096" cy="424345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Test(8,000)</a:t>
            </a:r>
            <a:endParaRPr lang="en-US" altLang="ko-KR" sz="825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60" name="사각형: 둥근 모서리 59"/>
          <p:cNvSpPr/>
          <p:nvPr/>
        </p:nvSpPr>
        <p:spPr>
          <a:xfrm>
            <a:off x="2618209" y="3470129"/>
            <a:ext cx="864096" cy="46292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Train</a:t>
            </a:r>
            <a:endParaRPr lang="en-US" altLang="ko-KR" sz="825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62" name="사각형: 둥근 모서리 61"/>
          <p:cNvSpPr/>
          <p:nvPr/>
        </p:nvSpPr>
        <p:spPr>
          <a:xfrm>
            <a:off x="4313947" y="3211243"/>
            <a:ext cx="837050" cy="462928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Train</a:t>
            </a:r>
            <a:endParaRPr lang="en-US" altLang="ko-KR" sz="825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lvl="0"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(24,000)</a:t>
            </a:r>
            <a:r>
              <a:rPr lang="ko-KR" altLang="en-US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  </a:t>
            </a:r>
            <a:endParaRPr lang="ko-KR" altLang="en-US" sz="825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4313947" y="4255306"/>
            <a:ext cx="837050" cy="47293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Validation</a:t>
            </a:r>
            <a:endParaRPr lang="en-US" altLang="ko-KR" sz="825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lvl="0"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(8,000)</a:t>
            </a:r>
            <a:r>
              <a:rPr lang="ko-KR" altLang="en-US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  </a:t>
            </a:r>
            <a:endParaRPr lang="ko-KR" altLang="en-US" sz="825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66" name="사각형: 둥근 모서리 65"/>
          <p:cNvSpPr/>
          <p:nvPr/>
        </p:nvSpPr>
        <p:spPr>
          <a:xfrm>
            <a:off x="6143346" y="3666143"/>
            <a:ext cx="893043" cy="423815"/>
          </a:xfrm>
          <a:prstGeom prst="roundRect">
            <a:avLst>
              <a:gd name="adj" fmla="val 54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685800">
              <a:defRPr/>
            </a:pPr>
            <a:r>
              <a:rPr lang="en-US" altLang="ko-KR" sz="788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Yolo</a:t>
            </a:r>
            <a:r>
              <a:rPr lang="ko-KR" altLang="en-US" sz="788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 sz="788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v8  </a:t>
            </a:r>
            <a:r>
              <a:rPr lang="ko-KR" altLang="en-US" sz="788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학습</a:t>
            </a:r>
            <a:endParaRPr lang="ko-KR" altLang="en-US" sz="788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lvl="0" algn="ctr" defTabSz="685800">
              <a:defRPr/>
            </a:pPr>
            <a:r>
              <a:rPr lang="en-US" altLang="ko-KR" sz="788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(n, s, m)</a:t>
            </a:r>
            <a:endParaRPr lang="en-US" altLang="ko-KR" sz="788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68" name="사각형: 둥근 모서리 67"/>
          <p:cNvSpPr/>
          <p:nvPr/>
        </p:nvSpPr>
        <p:spPr>
          <a:xfrm>
            <a:off x="7712882" y="3693379"/>
            <a:ext cx="759621" cy="381000"/>
          </a:xfrm>
          <a:prstGeom prst="roundRect">
            <a:avLst>
              <a:gd name="adj" fmla="val 5417"/>
            </a:avLst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685800">
              <a:defRPr/>
            </a:pPr>
            <a:r>
              <a:rPr lang="ko-KR" altLang="en-US" sz="825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성능 평가</a:t>
            </a:r>
            <a:endParaRPr lang="ko-KR" altLang="en-US" sz="825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94171" y="2644752"/>
            <a:ext cx="732894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모델 평가</a:t>
            </a:r>
            <a:endParaRPr lang="en-US" altLang="ko-KR" sz="1000" b="1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cxnSp>
        <p:nvCxnSpPr>
          <p:cNvPr id="71" name="직선 연결선 70"/>
          <p:cNvCxnSpPr>
            <a:stCxn id="60" idx="3"/>
          </p:cNvCxnSpPr>
          <p:nvPr/>
        </p:nvCxnSpPr>
        <p:spPr>
          <a:xfrm flipV="1">
            <a:off x="3482305" y="3693379"/>
            <a:ext cx="202296" cy="82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506992" y="1880494"/>
            <a:ext cx="894797" cy="546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2 Step</a:t>
            </a:r>
            <a:endParaRPr lang="en-US" altLang="ko-KR" sz="1050" b="1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lvl="0"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데이터 처리</a:t>
            </a:r>
            <a:endParaRPr lang="ko-KR" altLang="en-US" sz="1050" b="1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459426" y="1853705"/>
            <a:ext cx="2016939" cy="649813"/>
            <a:chOff x="-4930" y="2349137"/>
            <a:chExt cx="2016939" cy="649813"/>
          </a:xfrm>
        </p:grpSpPr>
        <p:sp>
          <p:nvSpPr>
            <p:cNvPr id="73" name="직사각형 72"/>
            <p:cNvSpPr/>
            <p:nvPr/>
          </p:nvSpPr>
          <p:spPr>
            <a:xfrm>
              <a:off x="-4930" y="2349137"/>
              <a:ext cx="2016939" cy="6498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kumimoji="1" lang="ko-Kore-KR" altLang="en-US" sz="1350">
                <a:latin typeface="NEXON Lv1 Gothic OTF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993" y="2389571"/>
              <a:ext cx="1889001" cy="546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685800">
                <a:lnSpc>
                  <a:spcPct val="150000"/>
                </a:lnSpc>
                <a:defRPr/>
              </a:pPr>
              <a:r>
                <a:rPr lang="en-US" altLang="ko-KR" sz="1050" b="1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1 Step</a:t>
              </a:r>
              <a:endParaRPr lang="en-US" altLang="ko-KR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  <a:p>
              <a:pPr lvl="0" algn="ctr" defTabSz="685800">
                <a:lnSpc>
                  <a:spcPct val="150000"/>
                </a:lnSpc>
                <a:defRPr/>
              </a:pPr>
              <a:r>
                <a:rPr lang="ko-KR" altLang="en-US" sz="1050" b="1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데이터 준비</a:t>
              </a:r>
              <a:endParaRPr lang="ko-KR" altLang="en-US" sz="105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563246" y="2643215"/>
            <a:ext cx="44114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/>
                <a:ea typeface="KoPubWorld돋움체 Bold"/>
                <a:cs typeface="KoPubWorld돋움체 Bold"/>
              </a:rPr>
              <a:t>인자</a:t>
            </a:r>
            <a:endParaRPr lang="en-US" altLang="ko-KR" sz="1000" b="1">
              <a:solidFill>
                <a:prstClr val="black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cxnSp>
        <p:nvCxnSpPr>
          <p:cNvPr id="76" name="직선 연결선 75"/>
          <p:cNvCxnSpPr>
            <a:stCxn id="66" idx="3"/>
            <a:endCxn id="68" idx="1"/>
          </p:cNvCxnSpPr>
          <p:nvPr/>
        </p:nvCxnSpPr>
        <p:spPr>
          <a:xfrm>
            <a:off x="7036389" y="3878051"/>
            <a:ext cx="676493" cy="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/>
          <p:cNvCxnSpPr>
            <a:stCxn id="63" idx="3"/>
            <a:endCxn id="66" idx="1"/>
          </p:cNvCxnSpPr>
          <p:nvPr/>
        </p:nvCxnSpPr>
        <p:spPr>
          <a:xfrm flipV="1">
            <a:off x="5150997" y="3878051"/>
            <a:ext cx="992349" cy="6137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89816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8873" y="972511"/>
            <a:ext cx="8706254" cy="1254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ko-KR" altLang="en-US" sz="2000" b="1">
                <a:latin typeface="+mn-ea"/>
              </a:rPr>
              <a:t>데이터셋의 구성</a:t>
            </a:r>
            <a:endParaRPr lang="ko-KR" altLang="en-US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  - 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SMD-Plus </a:t>
            </a:r>
            <a:r>
              <a:rPr lang="ko-KR" altLang="en-US" sz="1600" b="1">
                <a:solidFill>
                  <a:schemeClr val="tx1"/>
                </a:solidFill>
                <a:latin typeface="+mn-ea"/>
              </a:rPr>
              <a:t>공시 데이터셋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 다운로드 </a:t>
            </a:r>
            <a:r>
              <a:rPr lang="en-US" altLang="ko-KR" sz="1600">
                <a:solidFill>
                  <a:schemeClr val="tx1"/>
                </a:solidFill>
                <a:latin typeface="+mn-ea"/>
              </a:rPr>
              <a:t>: Onshore 40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sz="1600">
                <a:solidFill>
                  <a:schemeClr val="tx1"/>
                </a:solidFill>
                <a:latin typeface="+mn-ea"/>
              </a:rPr>
              <a:t>, Onboard 11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개의 영상 및 주석데이터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  - 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동영상 데이터셋에서 이미지 </a:t>
            </a:r>
            <a:r>
              <a:rPr lang="en-US" altLang="ko-KR" sz="160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레이블 추출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  - 7</a:t>
            </a:r>
            <a:r>
              <a:rPr lang="ko-KR" altLang="en-US" sz="1600">
                <a:solidFill>
                  <a:schemeClr val="tx1"/>
                </a:solidFill>
                <a:latin typeface="+mn-ea"/>
              </a:rPr>
              <a:t>개의 클래스 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2680"/>
          <a:stretch>
            <a:fillRect/>
          </a:stretch>
        </p:blipFill>
        <p:spPr>
          <a:xfrm>
            <a:off x="683568" y="2688159"/>
            <a:ext cx="3238396" cy="37912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56818" y="2741127"/>
            <a:ext cx="1347705" cy="11254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02784" y="2785095"/>
            <a:ext cx="1261299" cy="11254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56818" y="5319355"/>
            <a:ext cx="2860066" cy="10533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13910" y="3850433"/>
            <a:ext cx="59135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Boat</a:t>
            </a:r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7519035" y="3900068"/>
            <a:ext cx="63464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Ferry</a:t>
            </a:r>
            <a:endParaRPr lang="ko-KR" altLang="en-US" sz="1400"/>
          </a:p>
        </p:txBody>
      </p:sp>
      <p:sp>
        <p:nvSpPr>
          <p:cNvPr id="25" name="TextBox 24"/>
          <p:cNvSpPr txBox="1"/>
          <p:nvPr/>
        </p:nvSpPr>
        <p:spPr>
          <a:xfrm>
            <a:off x="5461635" y="6336691"/>
            <a:ext cx="76811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Others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7183610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394" y="983903"/>
            <a:ext cx="8706254" cy="966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en-US" altLang="ko-KR" sz="2000" b="1">
                <a:latin typeface="+mn-ea"/>
              </a:rPr>
              <a:t>Data </a:t>
            </a:r>
            <a:r>
              <a:rPr lang="ko-KR" altLang="en-US" sz="2000" b="1">
                <a:latin typeface="+mn-ea"/>
              </a:rPr>
              <a:t>처리</a:t>
            </a:r>
            <a:endParaRPr lang="ko-KR" altLang="en-US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2000">
                <a:latin typeface="+mn-ea"/>
              </a:rPr>
              <a:t>-</a:t>
            </a:r>
            <a:r>
              <a:rPr lang="ko-KR" altLang="en-US" sz="2000">
                <a:latin typeface="+mn-ea"/>
              </a:rPr>
              <a:t>프레임데이터로 변환</a:t>
            </a:r>
            <a:endParaRPr lang="ko-KR" altLang="en-US" sz="200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869" y="2276872"/>
            <a:ext cx="4281131" cy="2952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2040" y="2204864"/>
            <a:ext cx="387639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30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3" cy="5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바른돋움 3"/>
                <a:ea typeface="문체부 제목 돋음체"/>
              </a:rPr>
              <a:t>세부일정</a:t>
            </a:r>
            <a:endParaRPr lang="ko-KR" altLang="en-US" sz="2800">
              <a:solidFill>
                <a:schemeClr val="bg1"/>
              </a:solidFill>
              <a:latin typeface="바른돋움 3"/>
              <a:ea typeface="문체부 제목 돋음체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68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데이터셋</a:t>
            </a:r>
            <a:endParaRPr lang="ko-KR" altLang="en-US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394" y="983903"/>
            <a:ext cx="8706254" cy="966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en-US" altLang="ko-KR" sz="2000" b="1">
                <a:latin typeface="+mn-ea"/>
              </a:rPr>
              <a:t>Data </a:t>
            </a:r>
            <a:r>
              <a:rPr lang="ko-KR" altLang="en-US" sz="2000" b="1">
                <a:latin typeface="+mn-ea"/>
              </a:rPr>
              <a:t>처리</a:t>
            </a:r>
            <a:endParaRPr lang="ko-KR" altLang="en-US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2000">
                <a:latin typeface="+mn-ea"/>
              </a:rPr>
              <a:t>-</a:t>
            </a:r>
            <a:r>
              <a:rPr lang="ko-KR" altLang="en-US" sz="2000">
                <a:latin typeface="+mn-ea"/>
              </a:rPr>
              <a:t>주석변환 및 라벨링</a:t>
            </a:r>
            <a:endParaRPr lang="ko-KR" altLang="en-US" sz="200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10557510" y="3116580"/>
            <a:ext cx="278765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2060848"/>
            <a:ext cx="3317283" cy="465313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67944" y="3573016"/>
            <a:ext cx="4593853" cy="11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35098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394" y="983903"/>
            <a:ext cx="9135142" cy="966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en-US" altLang="ko-KR" sz="2000" b="1">
                <a:latin typeface="+mn-ea"/>
              </a:rPr>
              <a:t>Data</a:t>
            </a:r>
            <a:r>
              <a:rPr lang="ko-KR" altLang="en-US" sz="2000" b="1">
                <a:latin typeface="+mn-ea"/>
              </a:rPr>
              <a:t> </a:t>
            </a:r>
            <a:r>
              <a:rPr lang="en-US" altLang="ko-KR" sz="2000" b="1">
                <a:latin typeface="+mn-ea"/>
              </a:rPr>
              <a:t>augmentation</a:t>
            </a:r>
            <a:endParaRPr lang="en-US" altLang="ko-KR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2000">
                <a:latin typeface="+mn-ea"/>
              </a:rPr>
              <a:t>-</a:t>
            </a:r>
            <a:r>
              <a:rPr lang="ko-KR" altLang="en-US" sz="2000">
                <a:latin typeface="+mn-ea"/>
              </a:rPr>
              <a:t>기본 증강 기법 </a:t>
            </a:r>
            <a:endParaRPr lang="en-US" altLang="ko-KR" sz="200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6903" y="2348880"/>
            <a:ext cx="7641480" cy="39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2314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3" cy="5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바른돋움 3"/>
                <a:ea typeface="문체부 제목 돋음체"/>
              </a:rPr>
              <a:t>세부일정</a:t>
            </a:r>
            <a:endParaRPr lang="ko-KR" altLang="en-US" sz="2800">
              <a:solidFill>
                <a:schemeClr val="bg1"/>
              </a:solidFill>
              <a:latin typeface="바른돋움 3"/>
              <a:ea typeface="문체부 제목 돋음체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68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데이터셋</a:t>
            </a:r>
            <a:endParaRPr lang="ko-KR" altLang="en-US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394" y="983903"/>
            <a:ext cx="9135142" cy="966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en-US" altLang="ko-KR" sz="2000" b="1">
                <a:latin typeface="+mn-ea"/>
              </a:rPr>
              <a:t>Data</a:t>
            </a:r>
            <a:r>
              <a:rPr lang="ko-KR" altLang="en-US" sz="2000" b="1">
                <a:latin typeface="+mn-ea"/>
              </a:rPr>
              <a:t> </a:t>
            </a:r>
            <a:r>
              <a:rPr lang="en-US" altLang="ko-KR" sz="2000" b="1">
                <a:latin typeface="+mn-ea"/>
              </a:rPr>
              <a:t>augmentation</a:t>
            </a:r>
            <a:endParaRPr lang="en-US" altLang="ko-KR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endParaRPr lang="en-US" altLang="ko-KR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en-US" altLang="ko-KR" sz="2000">
                <a:latin typeface="+mn-ea"/>
              </a:rPr>
              <a:t>-Copy &amp; Paste 증강,</a:t>
            </a:r>
            <a:r>
              <a:rPr lang="en-US" altLang="ko-KR" sz="2000">
                <a:latin typeface="+mn-ea"/>
              </a:rPr>
              <a:t>Mix-up 증강</a:t>
            </a:r>
            <a:r>
              <a:rPr lang="ko-KR" altLang="en-US" sz="2000">
                <a:latin typeface="+mn-ea"/>
              </a:rPr>
              <a:t> </a:t>
            </a:r>
            <a:endParaRPr lang="ko-KR" altLang="en-US" sz="200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10557510" y="3116580"/>
            <a:ext cx="278765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223" y="2204864"/>
            <a:ext cx="4598800" cy="39604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0032" y="3327426"/>
            <a:ext cx="4050356" cy="118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30432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3" cy="5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바른돋움 3"/>
                <a:ea typeface="문체부 제목 돋음체"/>
              </a:rPr>
              <a:t>세부일정</a:t>
            </a:r>
            <a:endParaRPr lang="ko-KR" altLang="en-US" sz="2800">
              <a:solidFill>
                <a:schemeClr val="bg1"/>
              </a:solidFill>
              <a:latin typeface="바른돋움 3"/>
              <a:ea typeface="문체부 제목 돋음체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000">
                <a:solidFill>
                  <a:schemeClr val="bg1"/>
                </a:solidFill>
                <a:latin typeface="-윤고딕340"/>
                <a:ea typeface="-윤고딕340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68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데이터셋</a:t>
            </a:r>
            <a:endParaRPr lang="ko-KR" altLang="en-US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394" y="983903"/>
            <a:ext cx="9135142" cy="67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  <a:defRPr/>
            </a:pPr>
            <a:r>
              <a:rPr lang="en-US" altLang="ko-KR" sz="2000" b="1">
                <a:latin typeface="+mn-ea"/>
              </a:rPr>
              <a:t>Data</a:t>
            </a:r>
            <a:r>
              <a:rPr lang="ko-KR" altLang="en-US" sz="2000" b="1">
                <a:latin typeface="+mn-ea"/>
              </a:rPr>
              <a:t> </a:t>
            </a:r>
            <a:r>
              <a:rPr lang="en-US" altLang="ko-KR" sz="2000" b="1">
                <a:latin typeface="+mn-ea"/>
              </a:rPr>
              <a:t>augmentation</a:t>
            </a:r>
            <a:endParaRPr lang="en-US" altLang="ko-KR" sz="2000" b="1">
              <a:latin typeface="+mn-ea"/>
            </a:endParaRPr>
          </a:p>
          <a:p>
            <a:pPr lvl="0">
              <a:lnSpc>
                <a:spcPts val="2300"/>
              </a:lnSpc>
              <a:defRPr/>
            </a:pPr>
            <a:r>
              <a:rPr lang="ko-KR" altLang="en-US" sz="2000">
                <a:latin typeface="+mn-ea"/>
              </a:rPr>
              <a:t> </a:t>
            </a:r>
            <a:endParaRPr lang="ko-KR" altLang="en-US" sz="200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10557510" y="3116580"/>
            <a:ext cx="278765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016" y="2040542"/>
            <a:ext cx="5868143" cy="333267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12679" y="2852936"/>
            <a:ext cx="2779800" cy="15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644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541</ep:Words>
  <ep:PresentationFormat>화면 슬라이드 쇼(4:3)</ep:PresentationFormat>
  <ep:Paragraphs>182</ep:Paragraphs>
  <ep:Slides>19</ep:Slides>
  <ep:Notes>17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2017-03-29T07:13:25.000</dcterms:created>
  <dc:creator>Kised</dc:creator>
  <cp:lastModifiedBy>PC</cp:lastModifiedBy>
  <dcterms:modified xsi:type="dcterms:W3CDTF">2024-06-10T08:04:57.674</dcterms:modified>
  <cp:revision>420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